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4736592"/>
            <a:ext cx="12984480" cy="7589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We developed an AI prediction model for water quality using various algorithms such as Random Forest, KNN, XGBoost, Decision Tree, and Lasso Regression, achieving varying accuracy scores.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832104" y="3456432"/>
            <a:ext cx="12984480" cy="10241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41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Water Quality Prediction Model</a:t>
            </a:r>
            <a:endParaRPr lang="en-US" sz="641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9729216" y="5102352"/>
            <a:ext cx="3831336" cy="7589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Each algorithm was evaluated based on accuracy scores.</a:t>
            </a: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1078992" y="5102352"/>
            <a:ext cx="3831336" cy="11338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To predict water quality using advanced machine learning techniques.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32104" y="3456432"/>
            <a:ext cx="12984480" cy="7406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Model Overview</a:t>
            </a:r>
            <a:endParaRPr lang="en-US" sz="4640" dirty="0"/>
          </a:p>
        </p:txBody>
      </p:sp>
      <p:sp>
        <p:nvSpPr>
          <p:cNvPr id="7" name="Text 3"/>
          <p:cNvSpPr/>
          <p:nvPr/>
        </p:nvSpPr>
        <p:spPr>
          <a:xfrm>
            <a:off x="9729216" y="4590288"/>
            <a:ext cx="383133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Performance Metrics</a:t>
            </a:r>
            <a:endParaRPr lang="en-US" sz="2320" dirty="0"/>
          </a:p>
        </p:txBody>
      </p:sp>
      <p:sp>
        <p:nvSpPr>
          <p:cNvPr id="8" name="Text 4"/>
          <p:cNvSpPr/>
          <p:nvPr/>
        </p:nvSpPr>
        <p:spPr>
          <a:xfrm>
            <a:off x="5404104" y="5102352"/>
            <a:ext cx="3831336" cy="11338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model employs Random Forest, KNN, XGBoost, Decision Tree, and Lasso Regression.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5404104" y="4590288"/>
            <a:ext cx="383133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Algorithms Used</a:t>
            </a:r>
            <a:endParaRPr lang="en-US" sz="2320" dirty="0"/>
          </a:p>
        </p:txBody>
      </p:sp>
      <p:sp>
        <p:nvSpPr>
          <p:cNvPr id="10" name="Text 6"/>
          <p:cNvSpPr/>
          <p:nvPr/>
        </p:nvSpPr>
        <p:spPr>
          <a:xfrm>
            <a:off x="1078992" y="4590288"/>
            <a:ext cx="383133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Purpose of the Model</a:t>
            </a:r>
            <a:endParaRPr lang="en-US" sz="232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" y="4462272"/>
            <a:ext cx="475488" cy="4754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" y="6025896"/>
            <a:ext cx="475488" cy="47548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" y="2898648"/>
            <a:ext cx="475488" cy="475488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996696" y="4553712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8" name="Text 1"/>
          <p:cNvSpPr/>
          <p:nvPr/>
        </p:nvSpPr>
        <p:spPr>
          <a:xfrm>
            <a:off x="996696" y="6108192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996696" y="2990088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10" name="Text 3"/>
          <p:cNvSpPr/>
          <p:nvPr/>
        </p:nvSpPr>
        <p:spPr>
          <a:xfrm>
            <a:off x="1609344" y="3438144"/>
            <a:ext cx="7214616" cy="7589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Filled null values with the mean of respective features to maintain integrity.</a:t>
            </a:r>
            <a:endParaRPr lang="en-US" sz="1850" dirty="0"/>
          </a:p>
        </p:txBody>
      </p:sp>
      <p:sp>
        <p:nvSpPr>
          <p:cNvPr id="11" name="Text 4"/>
          <p:cNvSpPr/>
          <p:nvPr/>
        </p:nvSpPr>
        <p:spPr>
          <a:xfrm>
            <a:off x="1609344" y="4489704"/>
            <a:ext cx="721461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Data Normalization</a:t>
            </a:r>
            <a:endParaRPr lang="en-US" sz="2320" dirty="0"/>
          </a:p>
        </p:txBody>
      </p:sp>
      <p:sp>
        <p:nvSpPr>
          <p:cNvPr id="12" name="Text 5"/>
          <p:cNvSpPr/>
          <p:nvPr/>
        </p:nvSpPr>
        <p:spPr>
          <a:xfrm>
            <a:off x="1609344" y="6053328"/>
            <a:ext cx="721461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Feature Selection</a:t>
            </a:r>
            <a:endParaRPr lang="en-US" sz="2320" dirty="0"/>
          </a:p>
        </p:txBody>
      </p:sp>
      <p:sp>
        <p:nvSpPr>
          <p:cNvPr id="13" name="Text 6"/>
          <p:cNvSpPr/>
          <p:nvPr/>
        </p:nvSpPr>
        <p:spPr>
          <a:xfrm>
            <a:off x="1609344" y="5001768"/>
            <a:ext cx="7214616" cy="7589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Scaling data to ensure models learn efficiently, especially for KNN.</a:t>
            </a:r>
            <a:endParaRPr lang="en-US" sz="1850" dirty="0"/>
          </a:p>
        </p:txBody>
      </p:sp>
      <p:sp>
        <p:nvSpPr>
          <p:cNvPr id="14" name="Text 7"/>
          <p:cNvSpPr/>
          <p:nvPr/>
        </p:nvSpPr>
        <p:spPr>
          <a:xfrm>
            <a:off x="1609344" y="2935224"/>
            <a:ext cx="721461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Handling Null Values</a:t>
            </a:r>
            <a:endParaRPr lang="en-US" sz="2320" dirty="0"/>
          </a:p>
        </p:txBody>
      </p:sp>
      <p:sp>
        <p:nvSpPr>
          <p:cNvPr id="15" name="Text 8"/>
          <p:cNvSpPr/>
          <p:nvPr/>
        </p:nvSpPr>
        <p:spPr>
          <a:xfrm>
            <a:off x="832104" y="914400"/>
            <a:ext cx="8010144" cy="148132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Data Preprocessing Techniques</a:t>
            </a:r>
            <a:endParaRPr lang="en-US" sz="4640" dirty="0"/>
          </a:p>
        </p:txBody>
      </p:sp>
      <p:sp>
        <p:nvSpPr>
          <p:cNvPr id="16" name="Text 9"/>
          <p:cNvSpPr/>
          <p:nvPr/>
        </p:nvSpPr>
        <p:spPr>
          <a:xfrm>
            <a:off x="1609344" y="6565392"/>
            <a:ext cx="7214616" cy="7589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Identified features that improve prediction accuracy while reducing complexity.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7818120" y="3374136"/>
            <a:ext cx="173736" cy="475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1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6062472" y="4389120"/>
            <a:ext cx="173736" cy="475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1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7818120" y="5394960"/>
            <a:ext cx="173736" cy="475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1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832104" y="1225296"/>
            <a:ext cx="12984480" cy="7406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Random Forest Model</a:t>
            </a:r>
            <a:endParaRPr lang="en-US" sz="4640" dirty="0"/>
          </a:p>
        </p:txBody>
      </p:sp>
      <p:sp>
        <p:nvSpPr>
          <p:cNvPr id="10" name="Text 4"/>
          <p:cNvSpPr/>
          <p:nvPr/>
        </p:nvSpPr>
        <p:spPr>
          <a:xfrm>
            <a:off x="950976" y="3493008"/>
            <a:ext cx="351129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Accuracy Score</a:t>
            </a:r>
            <a:endParaRPr lang="en-US" sz="2320" dirty="0"/>
          </a:p>
        </p:txBody>
      </p:sp>
      <p:sp>
        <p:nvSpPr>
          <p:cNvPr id="11" name="Text 5"/>
          <p:cNvSpPr/>
          <p:nvPr/>
        </p:nvSpPr>
        <p:spPr>
          <a:xfrm>
            <a:off x="9710928" y="3127248"/>
            <a:ext cx="3986784" cy="11338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It is robust to overfitting and can handle large datasets with higher accuracy due to ensemble learning.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9710928" y="5513832"/>
            <a:ext cx="3986784" cy="15179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Random Forest provides insights into feature importance, guiding further research on critical factors affecting water quality.</a:t>
            </a:r>
            <a:endParaRPr lang="en-US" sz="1850" dirty="0"/>
          </a:p>
        </p:txBody>
      </p:sp>
      <p:sp>
        <p:nvSpPr>
          <p:cNvPr id="13" name="Text 7"/>
          <p:cNvSpPr/>
          <p:nvPr/>
        </p:nvSpPr>
        <p:spPr>
          <a:xfrm>
            <a:off x="9710928" y="2487168"/>
            <a:ext cx="3986784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Advantages</a:t>
            </a:r>
            <a:endParaRPr lang="en-US" sz="2320" dirty="0"/>
          </a:p>
        </p:txBody>
      </p:sp>
      <p:sp>
        <p:nvSpPr>
          <p:cNvPr id="14" name="Text 8"/>
          <p:cNvSpPr/>
          <p:nvPr/>
        </p:nvSpPr>
        <p:spPr>
          <a:xfrm>
            <a:off x="950976" y="4123944"/>
            <a:ext cx="3511296" cy="18928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Random Forest model achieved an accuracy score of 0.694, making it the most effective algorithm in our comparison.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9710928" y="4873752"/>
            <a:ext cx="3986784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Feature Importance</a:t>
            </a:r>
            <a:endParaRPr lang="en-US" sz="232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6792" y="2724912"/>
            <a:ext cx="2487168" cy="379476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592" y="2724912"/>
            <a:ext cx="2487168" cy="3794760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" y="2724912"/>
            <a:ext cx="2487168" cy="3794760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32104" y="1709928"/>
            <a:ext cx="8010144" cy="7406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KNN Model Overview</a:t>
            </a:r>
            <a:endParaRPr lang="en-US" sz="4640" dirty="0"/>
          </a:p>
        </p:txBody>
      </p:sp>
      <p:sp>
        <p:nvSpPr>
          <p:cNvPr id="8" name="Text 1"/>
          <p:cNvSpPr/>
          <p:nvPr/>
        </p:nvSpPr>
        <p:spPr>
          <a:xfrm>
            <a:off x="6592824" y="2862072"/>
            <a:ext cx="1984248" cy="7406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3B3A59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Sensitivity to Noise</a:t>
            </a:r>
            <a:endParaRPr lang="en-US" sz="2320" dirty="0"/>
          </a:p>
        </p:txBody>
      </p:sp>
      <p:sp>
        <p:nvSpPr>
          <p:cNvPr id="9" name="Text 2"/>
          <p:cNvSpPr/>
          <p:nvPr/>
        </p:nvSpPr>
        <p:spPr>
          <a:xfrm>
            <a:off x="1097280" y="3739896"/>
            <a:ext cx="1984248" cy="26426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KNN model achieved an accuracy score of 0.66, which is respectable but not as high as Random Forest.</a:t>
            </a:r>
            <a:endParaRPr lang="en-US" sz="1850" dirty="0"/>
          </a:p>
        </p:txBody>
      </p:sp>
      <p:sp>
        <p:nvSpPr>
          <p:cNvPr id="10" name="Text 3"/>
          <p:cNvSpPr/>
          <p:nvPr/>
        </p:nvSpPr>
        <p:spPr>
          <a:xfrm>
            <a:off x="3840480" y="2862072"/>
            <a:ext cx="1984248" cy="7406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3B3A59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Distance Metrics</a:t>
            </a:r>
            <a:endParaRPr lang="en-US" sz="2320" dirty="0"/>
          </a:p>
        </p:txBody>
      </p:sp>
      <p:sp>
        <p:nvSpPr>
          <p:cNvPr id="11" name="Text 4"/>
          <p:cNvSpPr/>
          <p:nvPr/>
        </p:nvSpPr>
        <p:spPr>
          <a:xfrm>
            <a:off x="6592824" y="3739896"/>
            <a:ext cx="1984248" cy="26426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It can be sensitive to outliers, which may impact its accuracy if the dataset is not clean.</a:t>
            </a:r>
            <a:endParaRPr lang="en-US" sz="1850" dirty="0"/>
          </a:p>
        </p:txBody>
      </p:sp>
      <p:sp>
        <p:nvSpPr>
          <p:cNvPr id="12" name="Text 5"/>
          <p:cNvSpPr/>
          <p:nvPr/>
        </p:nvSpPr>
        <p:spPr>
          <a:xfrm>
            <a:off x="1097280" y="2862072"/>
            <a:ext cx="1984248" cy="7406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3B3A59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Accuracy Score</a:t>
            </a:r>
            <a:endParaRPr lang="en-US" sz="2320" dirty="0"/>
          </a:p>
        </p:txBody>
      </p:sp>
      <p:sp>
        <p:nvSpPr>
          <p:cNvPr id="13" name="Text 6"/>
          <p:cNvSpPr/>
          <p:nvPr/>
        </p:nvSpPr>
        <p:spPr>
          <a:xfrm>
            <a:off x="3840480" y="3739896"/>
            <a:ext cx="1984248" cy="226771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KNN relies on distance metrics, making data scaling essential for optimal performance.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028432" y="3008376"/>
            <a:ext cx="173736" cy="475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1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5641848" y="4389120"/>
            <a:ext cx="173736" cy="475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1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8028432" y="5760720"/>
            <a:ext cx="173736" cy="475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1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9710928" y="5879592"/>
            <a:ext cx="3986784" cy="15179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XGBoost is designed for speed and performance, making it one of the preferred choices for many machine learning tasks.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832104" y="850392"/>
            <a:ext cx="12984480" cy="7406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XGBoost Model Overview</a:t>
            </a:r>
            <a:endParaRPr lang="en-US" sz="4640" dirty="0"/>
          </a:p>
        </p:txBody>
      </p:sp>
      <p:sp>
        <p:nvSpPr>
          <p:cNvPr id="11" name="Text 5"/>
          <p:cNvSpPr/>
          <p:nvPr/>
        </p:nvSpPr>
        <p:spPr>
          <a:xfrm>
            <a:off x="950976" y="3685032"/>
            <a:ext cx="351129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Accuracy Score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710928" y="5248656"/>
            <a:ext cx="3986784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Speed and Efficiency</a:t>
            </a:r>
            <a:endParaRPr lang="en-US" sz="2320" dirty="0"/>
          </a:p>
        </p:txBody>
      </p:sp>
      <p:sp>
        <p:nvSpPr>
          <p:cNvPr id="13" name="Text 7"/>
          <p:cNvSpPr/>
          <p:nvPr/>
        </p:nvSpPr>
        <p:spPr>
          <a:xfrm>
            <a:off x="950976" y="4315968"/>
            <a:ext cx="3511296" cy="15179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XGBoost model registered an accuracy score of 0.64, demonstrating solid performance.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9710928" y="2121408"/>
            <a:ext cx="3986784" cy="74066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Gradient Boosting Framework</a:t>
            </a:r>
            <a:endParaRPr lang="en-US" sz="2320" dirty="0"/>
          </a:p>
        </p:txBody>
      </p:sp>
      <p:sp>
        <p:nvSpPr>
          <p:cNvPr id="15" name="Text 9"/>
          <p:cNvSpPr/>
          <p:nvPr/>
        </p:nvSpPr>
        <p:spPr>
          <a:xfrm>
            <a:off x="9710928" y="3118104"/>
            <a:ext cx="3986784" cy="15179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It utilizes gradient boosting, allowing it to optimize with regularization techniques for better generalization.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120" y="2231136"/>
            <a:ext cx="3831336" cy="25328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104" y="2231136"/>
            <a:ext cx="3831336" cy="25328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8088" y="2231136"/>
            <a:ext cx="3831336" cy="25328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960120" y="5504688"/>
            <a:ext cx="3831336" cy="11338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Decision Tree achieved an accuracy score of 0.63, offering intuitive model interpretability.</a:t>
            </a:r>
            <a:endParaRPr lang="en-US" sz="1850" dirty="0"/>
          </a:p>
        </p:txBody>
      </p:sp>
      <p:sp>
        <p:nvSpPr>
          <p:cNvPr id="7" name="Text 1"/>
          <p:cNvSpPr/>
          <p:nvPr/>
        </p:nvSpPr>
        <p:spPr>
          <a:xfrm>
            <a:off x="960120" y="4992624"/>
            <a:ext cx="383133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Accuracy Score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9848088" y="4992624"/>
            <a:ext cx="383133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Probing Data Patterns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5404104" y="4992624"/>
            <a:ext cx="383133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Overfitting Risk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832104" y="1097280"/>
            <a:ext cx="12984480" cy="7406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Decision Tree Model Analysis</a:t>
            </a:r>
            <a:endParaRPr lang="en-US" sz="4640" dirty="0"/>
          </a:p>
        </p:txBody>
      </p:sp>
      <p:sp>
        <p:nvSpPr>
          <p:cNvPr id="11" name="Text 5"/>
          <p:cNvSpPr/>
          <p:nvPr/>
        </p:nvSpPr>
        <p:spPr>
          <a:xfrm>
            <a:off x="9848088" y="5504688"/>
            <a:ext cx="3831336" cy="15179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They are beneficial for discovering structure within data, making them useful for initial analyses.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5404104" y="5504688"/>
            <a:ext cx="3831336" cy="15179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While easy to understand, decision trees can easily overfit the training data unless carefully tuned.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50008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669280" y="4114800"/>
            <a:ext cx="173736" cy="475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1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1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8257032" y="3163824"/>
            <a:ext cx="173736" cy="475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1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2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7781544" y="5879592"/>
            <a:ext cx="173736" cy="475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10"/>
              </a:lnSpc>
              <a:buNone/>
            </a:pPr>
            <a:r>
              <a:rPr lang="en-US" sz="2320" dirty="0">
                <a:solidFill>
                  <a:srgbClr val="080808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3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9710928" y="1920240"/>
            <a:ext cx="3986784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Regularization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950976" y="4507992"/>
            <a:ext cx="3511296" cy="11338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The Lasso Regression model had the lowest accuracy at 0.57 among the algorithms tested.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50976" y="3867912"/>
            <a:ext cx="3511296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Accuracy Score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710928" y="4690872"/>
            <a:ext cx="3986784" cy="37490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Use Case</a:t>
            </a:r>
            <a:endParaRPr lang="en-US" sz="2320" dirty="0"/>
          </a:p>
        </p:txBody>
      </p:sp>
      <p:sp>
        <p:nvSpPr>
          <p:cNvPr id="13" name="Text 7"/>
          <p:cNvSpPr/>
          <p:nvPr/>
        </p:nvSpPr>
        <p:spPr>
          <a:xfrm>
            <a:off x="9710928" y="2560320"/>
            <a:ext cx="3986784" cy="151790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It incorporates L1 regularization, promoting sparsity in the feature set, albeit at the cost of overall predictive power.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832104" y="658368"/>
            <a:ext cx="12984480" cy="7406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2F355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Lasso Regression Model Insights</a:t>
            </a:r>
            <a:endParaRPr lang="en-US" sz="4640" dirty="0"/>
          </a:p>
        </p:txBody>
      </p:sp>
      <p:sp>
        <p:nvSpPr>
          <p:cNvPr id="15" name="Text 9"/>
          <p:cNvSpPr/>
          <p:nvPr/>
        </p:nvSpPr>
        <p:spPr>
          <a:xfrm>
            <a:off x="9710928" y="5321808"/>
            <a:ext cx="3986784" cy="226771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70"/>
              </a:lnSpc>
              <a:buNone/>
            </a:pPr>
            <a:r>
              <a:rPr lang="en-US" sz="1850" dirty="0">
                <a:solidFill>
                  <a:srgbClr val="3B3A59"/>
                </a:solidFill>
                <a:latin typeface="思源黑体-思源黑体-Medium" pitchFamily="34" charset="0"/>
                <a:ea typeface="思源黑体-思源黑体-Medium" pitchFamily="34" charset="-122"/>
                <a:cs typeface="思源黑体-思源黑体-Medium" pitchFamily="34" charset="-120"/>
              </a:rPr>
              <a:t>Best suited for scenarios where model interpretability is more critical than maximum accuracy. Its limitations in this study highlight the complexity of the problem at hand.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2793</Words>
  <Application>WPS Slides</Application>
  <PresentationFormat>On-screen Show (16:9)</PresentationFormat>
  <Paragraphs>126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SimSun</vt:lpstr>
      <vt:lpstr>Wingdings</vt:lpstr>
      <vt:lpstr>思源黑体-思源黑体-Medium</vt:lpstr>
      <vt:lpstr>思源黑体-思源黑体-Medium</vt:lpstr>
      <vt:lpstr>思源黑体-思源黑体-Medium</vt:lpstr>
      <vt:lpstr>思源黑体-思源黑体-SemiBold</vt:lpstr>
      <vt:lpstr>思源黑体-思源黑体-SemiBold</vt:lpstr>
      <vt:lpstr>思源黑体-思源黑体-SemiBold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software</cp:lastModifiedBy>
  <cp:revision>2</cp:revision>
  <dcterms:created xsi:type="dcterms:W3CDTF">2025-05-07T18:22:00Z</dcterms:created>
  <dcterms:modified xsi:type="dcterms:W3CDTF">2025-05-07T18:24:14Z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06093F438F634533B14A3976864C09C2_13</vt:lpwstr>
  </property>
  <property fmtid="{D5CDD505-2E9C-101B-9397-08002B2CF9AE}" pid="3" name="KSOProductBuildVer">
    <vt:lpwstr>1033-12.2.0.20795</vt:lpwstr>
  </property>
</Properties>
</file>